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57" r:id="rId6"/>
    <p:sldId id="258" r:id="rId7"/>
    <p:sldId id="261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72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z-m56vUjgw" TargetMode="External"/><Relationship Id="rId2" Type="http://schemas.openxmlformats.org/officeDocument/2006/relationships/hyperlink" Target="http://ar.wikipedia.org/wiki/%D8%AA%D8%AC%D8%B1%D9%8A%D8%A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</a:rPr>
              <a:t>Abstraction </a:t>
            </a:r>
            <a:r>
              <a:rPr lang="ar-SA" sz="6600" b="1" dirty="0" smtClean="0">
                <a:solidFill>
                  <a:srgbClr val="FF0000"/>
                </a:solidFill>
              </a:rPr>
              <a:t>التجريد</a:t>
            </a:r>
            <a:endParaRPr lang="ar-BH" sz="66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&amp; 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SWOT analysis</a:t>
            </a:r>
            <a:endParaRPr lang="ar-BH" sz="44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66950" y="4876800"/>
            <a:ext cx="657225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University of Diyala </a:t>
            </a:r>
          </a:p>
          <a:p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College of Engineering</a:t>
            </a:r>
          </a:p>
          <a:p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Department of Architecture</a:t>
            </a:r>
          </a:p>
          <a:p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2022-2023</a:t>
            </a:r>
          </a:p>
        </p:txBody>
      </p:sp>
    </p:spTree>
    <p:extLst>
      <p:ext uri="{BB962C8B-B14F-4D97-AF65-F5344CB8AC3E}">
        <p14:creationId xmlns:p14="http://schemas.microsoft.com/office/powerpoint/2010/main" val="3406854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P\Desktop\SCHITES\13816455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87" y="457200"/>
            <a:ext cx="8622913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0258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HP\Desktop\SCHITES\54913548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48" y="304800"/>
            <a:ext cx="8021752" cy="609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4253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BH"/>
          </a:p>
        </p:txBody>
      </p:sp>
      <p:pic>
        <p:nvPicPr>
          <p:cNvPr id="6146" name="Picture 2" descr="C:\Users\HP\Desktop\SCHITES\75012835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1648619"/>
            <a:ext cx="5753100" cy="442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028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HP\Desktop\SCHITES\24272706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24" y="457201"/>
            <a:ext cx="8427076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810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HP\Desktop\SCHITES\61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0999"/>
            <a:ext cx="8616256" cy="609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3263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SWOT Analysis</a:t>
            </a:r>
            <a:endParaRPr lang="ar-BH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/>
                <a:ea typeface="Times New Roman"/>
                <a:cs typeface="Arial"/>
              </a:rPr>
              <a:t>Strengths</a:t>
            </a:r>
            <a:r>
              <a:rPr lang="en-US" dirty="0">
                <a:latin typeface="Times New Roman"/>
                <a:ea typeface="Times New Roman"/>
                <a:cs typeface="Arial"/>
              </a:rPr>
              <a:t> are those positive</a:t>
            </a:r>
            <a:r>
              <a:rPr lang="en-US" i="1" dirty="0">
                <a:latin typeface="Times New Roman"/>
                <a:ea typeface="Times New Roman"/>
                <a:cs typeface="Arial"/>
              </a:rPr>
              <a:t> </a:t>
            </a:r>
            <a:r>
              <a:rPr lang="en-US" b="1" i="1" dirty="0">
                <a:latin typeface="Times New Roman"/>
                <a:ea typeface="Times New Roman"/>
                <a:cs typeface="Arial"/>
              </a:rPr>
              <a:t>internal</a:t>
            </a:r>
            <a:r>
              <a:rPr lang="en-US" dirty="0">
                <a:latin typeface="Times New Roman"/>
                <a:ea typeface="Times New Roman"/>
                <a:cs typeface="Arial"/>
              </a:rPr>
              <a:t> attributes that strengthen your business or team. You can develop plans to capitalize on those strengths.</a:t>
            </a:r>
            <a:endParaRPr lang="en-US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/>
                <a:ea typeface="Times New Roman"/>
                <a:cs typeface="Arial"/>
              </a:rPr>
              <a:t>Weaknesses</a:t>
            </a:r>
            <a:r>
              <a:rPr lang="en-US" dirty="0">
                <a:latin typeface="Times New Roman"/>
                <a:ea typeface="Times New Roman"/>
                <a:cs typeface="Arial"/>
              </a:rPr>
              <a:t> are those negative </a:t>
            </a:r>
            <a:r>
              <a:rPr lang="en-US" b="1" i="1" dirty="0">
                <a:latin typeface="Times New Roman"/>
                <a:ea typeface="Times New Roman"/>
                <a:cs typeface="Arial"/>
              </a:rPr>
              <a:t>internal</a:t>
            </a:r>
            <a:r>
              <a:rPr lang="en-US" dirty="0">
                <a:latin typeface="Times New Roman"/>
                <a:ea typeface="Times New Roman"/>
                <a:cs typeface="Arial"/>
              </a:rPr>
              <a:t> attributes that are working against your success. You can shore up those weaknesses so they don’t stop your success.</a:t>
            </a:r>
            <a:endParaRPr lang="en-US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/>
                <a:ea typeface="Times New Roman"/>
                <a:cs typeface="Arial"/>
              </a:rPr>
              <a:t>Opportunities</a:t>
            </a:r>
            <a:r>
              <a:rPr lang="en-US" dirty="0">
                <a:latin typeface="Times New Roman"/>
                <a:ea typeface="Times New Roman"/>
                <a:cs typeface="Arial"/>
              </a:rPr>
              <a:t> are those </a:t>
            </a:r>
            <a:r>
              <a:rPr lang="en-US" b="1" i="1" dirty="0">
                <a:latin typeface="Times New Roman"/>
                <a:ea typeface="Times New Roman"/>
                <a:cs typeface="Arial"/>
              </a:rPr>
              <a:t>external</a:t>
            </a:r>
            <a:r>
              <a:rPr lang="en-US" dirty="0">
                <a:latin typeface="Times New Roman"/>
                <a:ea typeface="Times New Roman"/>
                <a:cs typeface="Arial"/>
              </a:rPr>
              <a:t> conditions that can have a positive effect on your goals. These opportunities can point you in the right direction.</a:t>
            </a:r>
            <a:endParaRPr lang="en-US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/>
                <a:ea typeface="Times New Roman"/>
                <a:cs typeface="Arial"/>
              </a:rPr>
              <a:t>Threats</a:t>
            </a:r>
            <a:r>
              <a:rPr lang="en-US" dirty="0">
                <a:latin typeface="Times New Roman"/>
                <a:ea typeface="Times New Roman"/>
                <a:cs typeface="Arial"/>
              </a:rPr>
              <a:t> are those </a:t>
            </a:r>
            <a:r>
              <a:rPr lang="en-US" b="1" i="1" dirty="0">
                <a:latin typeface="Times New Roman"/>
                <a:ea typeface="Times New Roman"/>
                <a:cs typeface="Arial"/>
              </a:rPr>
              <a:t>external </a:t>
            </a:r>
            <a:r>
              <a:rPr lang="en-US" dirty="0">
                <a:latin typeface="Times New Roman"/>
                <a:ea typeface="Times New Roman"/>
                <a:cs typeface="Arial"/>
              </a:rPr>
              <a:t>conditions that can have a negative effect on your goals. These threats will affect you less if you can identify and minimize them.</a:t>
            </a:r>
            <a:endParaRPr lang="en-US" sz="2800" dirty="0">
              <a:ea typeface="Calibri"/>
              <a:cs typeface="Arial"/>
            </a:endParaRPr>
          </a:p>
          <a:p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2817900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www.cdlib.org/cdlinfo/wp-content/uploads/2010/09/swot_sample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04800"/>
            <a:ext cx="7467600" cy="640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544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FOR YOUR ATTENTION </a:t>
            </a:r>
            <a:endParaRPr lang="en-US" sz="8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141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Primary Elements: </a:t>
            </a:r>
            <a:r>
              <a:rPr lang="ar-BH" b="1" dirty="0">
                <a:solidFill>
                  <a:srgbClr val="FF0000"/>
                </a:solidFill>
              </a:rPr>
              <a:t>العناصر الأساسية</a:t>
            </a:r>
            <a:r>
              <a:rPr lang="ar-BH" b="1" dirty="0"/>
              <a:t/>
            </a:r>
            <a:br>
              <a:rPr lang="ar-BH" b="1" dirty="0"/>
            </a:b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BH" b="1" dirty="0" smtClean="0"/>
              <a:t>النقطة </a:t>
            </a:r>
            <a:r>
              <a:rPr lang="en-US" b="1" dirty="0" smtClean="0"/>
              <a:t>Point </a:t>
            </a:r>
            <a:endParaRPr lang="ar-BH" b="1" dirty="0" smtClean="0"/>
          </a:p>
          <a:p>
            <a:pPr algn="r" rtl="1"/>
            <a:r>
              <a:rPr lang="ar-BH" b="1" dirty="0" smtClean="0"/>
              <a:t>الخط </a:t>
            </a:r>
            <a:r>
              <a:rPr lang="en-US" b="1" dirty="0" smtClean="0"/>
              <a:t>Line</a:t>
            </a:r>
            <a:endParaRPr lang="ar-BH" b="1" dirty="0" smtClean="0"/>
          </a:p>
          <a:p>
            <a:pPr algn="r" rtl="1"/>
            <a:r>
              <a:rPr lang="ar-BH" b="1" dirty="0" smtClean="0"/>
              <a:t>المستوى </a:t>
            </a:r>
            <a:r>
              <a:rPr lang="en-US" b="1" dirty="0" smtClean="0"/>
              <a:t>Plane</a:t>
            </a:r>
            <a:endParaRPr lang="ar-BH" b="1" dirty="0" smtClean="0"/>
          </a:p>
          <a:p>
            <a:pPr algn="r" rtl="1"/>
            <a:r>
              <a:rPr lang="ar-BH" b="1" dirty="0" smtClean="0"/>
              <a:t>الحجم </a:t>
            </a:r>
            <a:r>
              <a:rPr lang="en-US" b="1" dirty="0" smtClean="0"/>
              <a:t>Volume </a:t>
            </a: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181228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2Ds shapes </a:t>
            </a:r>
            <a:r>
              <a:rPr lang="ar-SA" sz="4800" b="1" dirty="0" smtClean="0">
                <a:solidFill>
                  <a:srgbClr val="FF0000"/>
                </a:solidFill>
              </a:rPr>
              <a:t>الاشكال الهندسية الاساسية ثنائية الابعاد </a:t>
            </a:r>
            <a:endParaRPr lang="ar-BH" sz="4800" b="1" dirty="0">
              <a:solidFill>
                <a:srgbClr val="FF0000"/>
              </a:solidFill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052" b="3948"/>
          <a:stretch/>
        </p:blipFill>
        <p:spPr bwMode="auto">
          <a:xfrm>
            <a:off x="1905000" y="1371600"/>
            <a:ext cx="4572000" cy="5056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964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 Ds Shapes</a:t>
            </a:r>
            <a:r>
              <a:rPr lang="ar-BH" b="1" dirty="0">
                <a:solidFill>
                  <a:srgbClr val="FF0000"/>
                </a:solidFill>
              </a:rPr>
              <a:t>الاشكال الاساسية ثلاثية الابعاد </a:t>
            </a:r>
            <a:r>
              <a:rPr lang="ar-BH" b="1" dirty="0" smtClean="0">
                <a:solidFill>
                  <a:srgbClr val="FF0000"/>
                </a:solidFill>
              </a:rPr>
              <a:t> </a:t>
            </a:r>
            <a:endParaRPr lang="ar-BH" b="1" dirty="0">
              <a:solidFill>
                <a:srgbClr val="FF0000"/>
              </a:solidFill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781555"/>
            <a:ext cx="5105400" cy="5917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927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BH" dirty="0" smtClean="0">
                <a:solidFill>
                  <a:srgbClr val="222222"/>
                </a:solidFill>
                <a:latin typeface="arial"/>
              </a:rPr>
              <a:t>يعرف</a:t>
            </a:r>
            <a:r>
              <a:rPr lang="ar-BH" dirty="0">
                <a:solidFill>
                  <a:srgbClr val="222222"/>
                </a:solidFill>
                <a:latin typeface="arial"/>
              </a:rPr>
              <a:t> </a:t>
            </a:r>
            <a:r>
              <a:rPr lang="ar-BH" b="1" dirty="0" smtClean="0">
                <a:solidFill>
                  <a:srgbClr val="222222"/>
                </a:solidFill>
                <a:latin typeface="arial"/>
              </a:rPr>
              <a:t>التجريد </a:t>
            </a:r>
            <a:r>
              <a:rPr lang="ar-BH" dirty="0" smtClean="0">
                <a:solidFill>
                  <a:srgbClr val="222222"/>
                </a:solidFill>
                <a:latin typeface="arial"/>
              </a:rPr>
              <a:t>على انه </a:t>
            </a:r>
            <a:r>
              <a:rPr lang="ar-BH" dirty="0">
                <a:solidFill>
                  <a:srgbClr val="222222"/>
                </a:solidFill>
                <a:latin typeface="arial"/>
              </a:rPr>
              <a:t>عملية يتم من خلالها اشتقاق المفاهيم من استخدام وتصنيف المفاهيم الحرفية ("الحقيقية" أو "المادية") أو المبادئ الأولى أو وسائل أخرى</a:t>
            </a:r>
            <a:r>
              <a:rPr lang="ar-BH" dirty="0" smtClean="0">
                <a:solidFill>
                  <a:srgbClr val="222222"/>
                </a:solidFill>
                <a:latin typeface="arial"/>
              </a:rPr>
              <a:t>.</a:t>
            </a:r>
          </a:p>
          <a:p>
            <a:pPr algn="just" rtl="1"/>
            <a:r>
              <a:rPr lang="ar-BH" dirty="0" smtClean="0">
                <a:solidFill>
                  <a:srgbClr val="222222"/>
                </a:solidFill>
                <a:latin typeface="arial"/>
              </a:rPr>
              <a:t>"</a:t>
            </a:r>
            <a:r>
              <a:rPr lang="ar-BH" b="1" dirty="0">
                <a:solidFill>
                  <a:srgbClr val="222222"/>
                </a:solidFill>
                <a:latin typeface="arial"/>
              </a:rPr>
              <a:t>التجريد</a:t>
            </a:r>
            <a:r>
              <a:rPr lang="ar-BH" dirty="0">
                <a:solidFill>
                  <a:srgbClr val="222222"/>
                </a:solidFill>
                <a:latin typeface="arial"/>
              </a:rPr>
              <a:t>" هو نتاج هذه العملية - التي تعد مفهومًا يعمل كاسم فائق الشكل لجميع المفاهيم التابعة، كما أنها تربط أي مفاهيم متصلة مثل مجموعة أو مجال أو فئة.</a:t>
            </a: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246856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JO" sz="2400" dirty="0">
                <a:solidFill>
                  <a:srgbClr val="222222"/>
                </a:solidFill>
                <a:cs typeface="arial"/>
              </a:rPr>
              <a:t>"</a:t>
            </a:r>
            <a:r>
              <a:rPr lang="ar-JO" dirty="0">
                <a:solidFill>
                  <a:srgbClr val="222222"/>
                </a:solidFill>
                <a:latin typeface="Arial"/>
              </a:rPr>
              <a:t> من بين جميع الفنون، فن التجريد هو الأصعب, ويتطلب مهارة جيدة </a:t>
            </a:r>
            <a:r>
              <a:rPr lang="ar-JO" dirty="0" smtClean="0">
                <a:solidFill>
                  <a:srgbClr val="222222"/>
                </a:solidFill>
                <a:latin typeface="Arial"/>
              </a:rPr>
              <a:t>بالرسم، </a:t>
            </a:r>
            <a:r>
              <a:rPr lang="ar-JO" dirty="0">
                <a:solidFill>
                  <a:srgbClr val="222222"/>
                </a:solidFill>
                <a:latin typeface="Arial"/>
              </a:rPr>
              <a:t>إضافة الى قدرة عالية على تحليل التكوينات الهندسية والألوان، وكانك شاعر. وهذه الأخيرة هي الأهم</a:t>
            </a:r>
            <a:r>
              <a:rPr lang="ar-JO" dirty="0" smtClean="0">
                <a:solidFill>
                  <a:srgbClr val="222222"/>
                </a:solidFill>
                <a:latin typeface="Arial"/>
              </a:rPr>
              <a:t>.</a:t>
            </a:r>
            <a:endParaRPr lang="ar-BH" dirty="0" smtClean="0">
              <a:solidFill>
                <a:srgbClr val="222222"/>
              </a:solidFill>
              <a:latin typeface="Arial"/>
            </a:endParaRPr>
          </a:p>
          <a:p>
            <a:pPr marL="0" indent="0" algn="r" rtl="1">
              <a:buNone/>
            </a:pPr>
            <a:r>
              <a:rPr lang="ar-JO" dirty="0"/>
              <a:t/>
            </a:r>
            <a:br>
              <a:rPr lang="ar-JO" dirty="0"/>
            </a:br>
            <a:r>
              <a:rPr lang="ar-JO" dirty="0">
                <a:solidFill>
                  <a:srgbClr val="222222"/>
                </a:solidFill>
                <a:latin typeface="Arial"/>
              </a:rPr>
              <a:t>" فاسيلي كاندينسكي".</a:t>
            </a: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247162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BH" dirty="0">
                <a:solidFill>
                  <a:srgbClr val="888888"/>
                </a:solidFill>
                <a:latin typeface="Arial"/>
                <a:hlinkClick r:id="rId2"/>
              </a:rPr>
              <a:t>التجريد</a:t>
            </a:r>
            <a:r>
              <a:rPr lang="ar-BH" dirty="0">
                <a:solidFill>
                  <a:srgbClr val="222222"/>
                </a:solidFill>
                <a:latin typeface="Arial"/>
              </a:rPr>
              <a:t> يمكن ان يفسر بشكل عام كعملية اعادة صياغة الواقع بطريقة فنية يتجلى فيها إحساس الفنان باللون والحركة والخيال، أي عملية الانتقال من محاكاة الطبيعة والعالم الخارجي إلى عملية التفكر </a:t>
            </a:r>
            <a:r>
              <a:rPr lang="ar-BH" dirty="0" smtClean="0">
                <a:solidFill>
                  <a:srgbClr val="222222"/>
                </a:solidFill>
                <a:latin typeface="Arial"/>
              </a:rPr>
              <a:t>الهندسي. </a:t>
            </a:r>
            <a:r>
              <a:rPr lang="ar-BH" dirty="0">
                <a:solidFill>
                  <a:srgbClr val="222222"/>
                </a:solidFill>
                <a:latin typeface="Arial"/>
              </a:rPr>
              <a:t>و ترجمة هذا الواقع المرئي يتم غالبا باستخدام اشكال هندسية </a:t>
            </a:r>
            <a:r>
              <a:rPr lang="ar-BH" dirty="0" smtClean="0">
                <a:solidFill>
                  <a:srgbClr val="222222"/>
                </a:solidFill>
                <a:latin typeface="Arial"/>
              </a:rPr>
              <a:t>اساسية </a:t>
            </a:r>
            <a:r>
              <a:rPr lang="ar-BH" dirty="0">
                <a:solidFill>
                  <a:srgbClr val="222222"/>
                </a:solidFill>
                <a:latin typeface="Arial"/>
              </a:rPr>
              <a:t>( مثلث ومربع دائرة </a:t>
            </a:r>
            <a:r>
              <a:rPr lang="ar-BH" dirty="0" smtClean="0">
                <a:solidFill>
                  <a:srgbClr val="222222"/>
                </a:solidFill>
                <a:latin typeface="Arial"/>
              </a:rPr>
              <a:t>...)</a:t>
            </a:r>
          </a:p>
          <a:p>
            <a:pPr algn="r" rtl="1"/>
            <a:r>
              <a:rPr lang="ar-BH" dirty="0" smtClean="0">
                <a:solidFill>
                  <a:srgbClr val="222222"/>
                </a:solidFill>
                <a:latin typeface="Arial"/>
              </a:rPr>
              <a:t>فالتجريد هو التبسيط</a:t>
            </a:r>
            <a:endParaRPr lang="ar-BH" dirty="0">
              <a:solidFill>
                <a:srgbClr val="222222"/>
              </a:solidFill>
              <a:latin typeface="Arial"/>
            </a:endParaRP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youtu.be/Az-m56vUjgw</a:t>
            </a:r>
            <a:r>
              <a:rPr lang="ar-BH" dirty="0" smtClean="0"/>
              <a:t> </a:t>
            </a:r>
          </a:p>
          <a:p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1175304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SCHITES\51756297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29" y="580893"/>
            <a:ext cx="8155971" cy="5819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239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SCHITES\40919724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98915"/>
            <a:ext cx="8305800" cy="6078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436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155</Words>
  <Application>Microsoft Office PowerPoint</Application>
  <PresentationFormat>On-screen Show (4:3)</PresentationFormat>
  <Paragraphs>27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Abstraction التجريد</vt:lpstr>
      <vt:lpstr>Primary Elements: العناصر الأساسية </vt:lpstr>
      <vt:lpstr>2Ds shapes الاشكال الهندسية الاساسية ثنائية الابعاد </vt:lpstr>
      <vt:lpstr>3 Ds Shapesالاشكال الاساسية ثلاثية الابعاد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SWOT Analysis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 التجريد</dc:title>
  <dc:creator>HP</dc:creator>
  <cp:lastModifiedBy>HP</cp:lastModifiedBy>
  <cp:revision>11</cp:revision>
  <dcterms:created xsi:type="dcterms:W3CDTF">2006-08-16T00:00:00Z</dcterms:created>
  <dcterms:modified xsi:type="dcterms:W3CDTF">2022-11-25T14:42:55Z</dcterms:modified>
</cp:coreProperties>
</file>